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Proxima Nova"/>
      <p:regular r:id="rId22"/>
      <p:bold r:id="rId23"/>
      <p:italic r:id="rId24"/>
      <p:boldItalic r:id="rId25"/>
    </p:embeddedFont>
    <p:embeddedFont>
      <p:font typeface="Pacifico"/>
      <p:regular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ProximaNova-regular.fntdata"/><Relationship Id="rId21" Type="http://schemas.openxmlformats.org/officeDocument/2006/relationships/slide" Target="slides/slide16.xml"/><Relationship Id="rId24" Type="http://schemas.openxmlformats.org/officeDocument/2006/relationships/font" Target="fonts/ProximaNova-italic.fntdata"/><Relationship Id="rId23" Type="http://schemas.openxmlformats.org/officeDocument/2006/relationships/font" Target="fonts/ProximaNova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acifico-regular.fntdata"/><Relationship Id="rId25" Type="http://schemas.openxmlformats.org/officeDocument/2006/relationships/font" Target="fonts/ProximaNov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e26199f83c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e26199f83c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dafd0e6059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dafd0e6059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e3720e143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e3720e143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e3720e143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e3720e143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dafd0e6059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dafd0e6059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cc6d76952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cc6d76952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dafd0e6059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dafd0e6059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dafd0e6059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dafd0e6059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26199f83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26199f8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e26199f83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e26199f83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dafd0e6059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dafd0e6059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dafd0e6059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dafd0e6059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dafd0e6059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dafd0e6059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d4e54a24b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d4e54a24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dafd0e6059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dafd0e6059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e26199f83c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e26199f83c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css-tricks.com/almanac/properties/g/grid-row-column/" TargetMode="External"/><Relationship Id="rId4" Type="http://schemas.openxmlformats.org/officeDocument/2006/relationships/hyperlink" Target="https://css-tricks.com/snippets/css/complete-guide-grid/" TargetMode="External"/><Relationship Id="rId5" Type="http://schemas.openxmlformats.org/officeDocument/2006/relationships/hyperlink" Target="https://codepen.io/Khloe1425/pen/dyJvOXg" TargetMode="External"/><Relationship Id="rId6" Type="http://schemas.openxmlformats.org/officeDocument/2006/relationships/image" Target="../media/image18.png"/><Relationship Id="rId7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fancyapps.com/docs/ui/fancybox/" TargetMode="External"/><Relationship Id="rId4" Type="http://schemas.openxmlformats.org/officeDocument/2006/relationships/hyperlink" Target="https://fancyapps.com/docs/ui/installation#cdn" TargetMode="External"/><Relationship Id="rId5" Type="http://schemas.openxmlformats.org/officeDocument/2006/relationships/hyperlink" Target="https://fancyapps.com/docs/ui/fancybox/plugins/image#gallery-of-images" TargetMode="External"/><Relationship Id="rId6" Type="http://schemas.openxmlformats.org/officeDocument/2006/relationships/hyperlink" Target="https://codesandbox.io/s/demo-fancybox-samar-v2-em78r6?file=/index.html" TargetMode="External"/><Relationship Id="rId7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kenwheeler.github.io/slick/" TargetMode="External"/><Relationship Id="rId4" Type="http://schemas.openxmlformats.org/officeDocument/2006/relationships/hyperlink" Target="https://swiperjs.com/" TargetMode="External"/><Relationship Id="rId9" Type="http://schemas.openxmlformats.org/officeDocument/2006/relationships/image" Target="../media/image4.png"/><Relationship Id="rId5" Type="http://schemas.openxmlformats.org/officeDocument/2006/relationships/hyperlink" Target="https://codesandbox.io/s/demo-swiper-forked-dluqcn" TargetMode="External"/><Relationship Id="rId6" Type="http://schemas.openxmlformats.org/officeDocument/2006/relationships/hyperlink" Target="https://owlcarousel2.github.io/OwlCarousel2/" TargetMode="External"/><Relationship Id="rId7" Type="http://schemas.openxmlformats.org/officeDocument/2006/relationships/hyperlink" Target="https://codesandbox.io/s/demo-owl-carousel-pft929" TargetMode="External"/><Relationship Id="rId8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codyhouse.co/gem/back-to-top/" TargetMode="External"/><Relationship Id="rId4" Type="http://schemas.openxmlformats.org/officeDocument/2006/relationships/image" Target="../media/image15.png"/><Relationship Id="rId5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youtu.be/Nj4l5TaGrn8" TargetMode="External"/><Relationship Id="rId4" Type="http://schemas.openxmlformats.org/officeDocument/2006/relationships/hyperlink" Target="https://youtu.be/xkB15XVbf1I" TargetMode="External"/><Relationship Id="rId5" Type="http://schemas.openxmlformats.org/officeDocument/2006/relationships/hyperlink" Target="https://icons8.com/line-awesome" TargetMode="External"/><Relationship Id="rId6" Type="http://schemas.openxmlformats.org/officeDocument/2006/relationships/image" Target="../media/image3.png"/><Relationship Id="rId7" Type="http://schemas.openxmlformats.org/officeDocument/2006/relationships/image" Target="../media/image7.png"/><Relationship Id="rId8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codepen.io/Khloe1425/pen/ZEevJxp" TargetMode="External"/><Relationship Id="rId4" Type="http://schemas.openxmlformats.org/officeDocument/2006/relationships/hyperlink" Target="https://developer.mozilla.org/en-US/docs/Web/CSS/gradient/linear-gradient()" TargetMode="External"/><Relationship Id="rId5" Type="http://schemas.openxmlformats.org/officeDocument/2006/relationships/hyperlink" Target="https://codepen.io/Khloe1425/pen/NWjqMxE" TargetMode="External"/><Relationship Id="rId6" Type="http://schemas.openxmlformats.org/officeDocument/2006/relationships/hyperlink" Target="https://cssgradient.io/gradient-backgrounds/" TargetMode="External"/><Relationship Id="rId7" Type="http://schemas.openxmlformats.org/officeDocument/2006/relationships/image" Target="../media/image1.png"/><Relationship Id="rId8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youtu.be/TA5LMq7y6ZU" TargetMode="External"/><Relationship Id="rId4" Type="http://schemas.openxmlformats.org/officeDocument/2006/relationships/hyperlink" Target="https://animate.style/" TargetMode="External"/><Relationship Id="rId5" Type="http://schemas.openxmlformats.org/officeDocument/2006/relationships/image" Target="../media/image4.png"/><Relationship Id="rId6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eveloper.mozilla.org/en-US/docs/Web/CSS/border-image" TargetMode="External"/><Relationship Id="rId4" Type="http://schemas.openxmlformats.org/officeDocument/2006/relationships/image" Target="../media/image10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hyperlink" Target="https://wowjs.uk/" TargetMode="External"/><Relationship Id="rId9" Type="http://schemas.openxmlformats.org/officeDocument/2006/relationships/image" Target="../media/image9.png"/><Relationship Id="rId5" Type="http://schemas.openxmlformats.org/officeDocument/2006/relationships/hyperlink" Target="https://wowjs.uk/docs.html" TargetMode="External"/><Relationship Id="rId6" Type="http://schemas.openxmlformats.org/officeDocument/2006/relationships/hyperlink" Target="https://github.com/graingert/wow" TargetMode="External"/><Relationship Id="rId7" Type="http://schemas.openxmlformats.org/officeDocument/2006/relationships/hyperlink" Target="https://youtu.be/zQSe8HBq_TQ" TargetMode="External"/><Relationship Id="rId8" Type="http://schemas.openxmlformats.org/officeDocument/2006/relationships/hyperlink" Target="https://animate.style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jqueryscript.net/other/Counting-Up-To-Numerical-Values-On-Scroll-jQuery-Countup-js.html" TargetMode="External"/><Relationship Id="rId4" Type="http://schemas.openxmlformats.org/officeDocument/2006/relationships/hyperlink" Target="https://github.com/ciromattia/jquery.counterup" TargetMode="External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codepen.io/Khloe1425/pen/oNeGXZx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706445" y="1372850"/>
            <a:ext cx="7551275" cy="230377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>
            <p:ph type="title"/>
          </p:nvPr>
        </p:nvSpPr>
        <p:spPr>
          <a:xfrm>
            <a:off x="311700" y="191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Lưu ý</a:t>
            </a:r>
            <a:endParaRPr/>
          </a:p>
        </p:txBody>
      </p:sp>
      <p:sp>
        <p:nvSpPr>
          <p:cNvPr id="61" name="Google Shape;61;p13"/>
          <p:cNvSpPr txBox="1"/>
          <p:nvPr>
            <p:ph idx="1" type="body"/>
          </p:nvPr>
        </p:nvSpPr>
        <p:spPr>
          <a:xfrm>
            <a:off x="311700" y="763825"/>
            <a:ext cx="8520600" cy="40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vi" sz="1600"/>
              <a:t>Các thư viện js trong bài đa phần đều cần thư viện Jquery để chạy. Nên cần cài đặt Jquery trước rồi mới cài thư viện.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vi" sz="1600"/>
              <a:t>Chỉ sử dụng một thư viện Jquery để hỗ trợ cho tất cả các thư viên khác. Không cài nhiều phiên bản của Jquery ( chỉ dùng phiên bản mới nhất như bài Meipaly h</a:t>
            </a:r>
            <a:r>
              <a:rPr lang="vi" sz="1600"/>
              <a:t>ọc trên lớp</a:t>
            </a:r>
            <a:r>
              <a:rPr lang="vi" sz="1600"/>
              <a:t>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vi" sz="1600"/>
              <a:t>Không dùng file Jquery có đuôi là slim vì dễ bị lỗi với các thư viện cũ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vi" sz="1600"/>
              <a:t>Xem kỹ hướng dẫn sử dụng của thư viện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vi" sz="1600"/>
              <a:t>F12 xem code c</a:t>
            </a:r>
            <a:r>
              <a:rPr lang="vi" sz="1600"/>
              <a:t>ủa trang mẫu để biết t</a:t>
            </a:r>
            <a:r>
              <a:rPr lang="vi" sz="1600"/>
              <a:t>ên c</a:t>
            </a:r>
            <a:r>
              <a:rPr lang="vi" sz="1600"/>
              <a:t>ác icon được dùng (tên icon là tên class của thẻ i)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vi" sz="1600"/>
              <a:t>Để biết thư viện nào được dùng: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vi" sz="1600"/>
              <a:t>Kiểm tra code tên thư viện trong tên </a:t>
            </a:r>
            <a:r>
              <a:rPr b="1" lang="vi" sz="1600"/>
              <a:t>class</a:t>
            </a:r>
            <a:r>
              <a:rPr lang="vi" sz="1600"/>
              <a:t> của thẻ, thuộc tính </a:t>
            </a:r>
            <a:r>
              <a:rPr b="1" lang="vi" sz="1600"/>
              <a:t>data-</a:t>
            </a:r>
            <a:r>
              <a:rPr lang="vi" sz="1600"/>
              <a:t>tenthuvien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vi" sz="1600"/>
              <a:t>Xem các link được gắn ở thẻ head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vi" sz="1600"/>
              <a:t>Xem các script đặt trước thẻ đóng &lt;/body&gt;</a:t>
            </a:r>
            <a:endParaRPr sz="1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9914" y="557925"/>
            <a:ext cx="2447125" cy="2311026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363175" y="3403250"/>
            <a:ext cx="8520600" cy="7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544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155"/>
              <a:buChar char="●"/>
            </a:pPr>
            <a:r>
              <a:rPr lang="vi" sz="2155"/>
              <a:t>Hiệu ứng chuyển động của chữ và hình</a:t>
            </a:r>
            <a:endParaRPr sz="2155"/>
          </a:p>
          <a:p>
            <a:pPr indent="-353377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965"/>
              <a:buChar char="○"/>
            </a:pPr>
            <a:r>
              <a:rPr lang="vi" sz="1965"/>
              <a:t>Áp dụng CSS3: animation, transform: rotate, translate</a:t>
            </a:r>
            <a:endParaRPr sz="1965"/>
          </a:p>
          <a:p>
            <a:pPr indent="-353377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965"/>
              <a:buChar char="○"/>
            </a:pPr>
            <a:r>
              <a:rPr lang="vi" sz="1965"/>
              <a:t>Xem hướng dẫn cách copy animation code từ web ở slide kế</a:t>
            </a:r>
            <a:br>
              <a:rPr lang="vi" sz="1965"/>
            </a:br>
            <a:endParaRPr sz="1965"/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55"/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4">
            <a:alphaModFix amt="9000"/>
          </a:blip>
          <a:stretch>
            <a:fillRect/>
          </a:stretch>
        </p:blipFill>
        <p:spPr>
          <a:xfrm>
            <a:off x="3167063" y="2143125"/>
            <a:ext cx="2809875" cy="85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363175" y="260650"/>
            <a:ext cx="8385900" cy="45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vi"/>
              <a:t>Cách xem animation CSS3 của 1 website</a:t>
            </a:r>
            <a:endParaRPr/>
          </a:p>
          <a:p>
            <a:pPr indent="-323850" lvl="0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vi" sz="1500"/>
              <a:t>F12 kiểm tra web và tìm tới thẻ đang có animation. Nếu animation được thêm khi hover thì phải bật hover của thẻ mới thấy được.</a:t>
            </a:r>
            <a:endParaRPr sz="1500"/>
          </a:p>
          <a:p>
            <a:pPr indent="-323850" lvl="0" marL="9144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vi" sz="1500"/>
              <a:t>Copy tên animation</a:t>
            </a:r>
            <a:endParaRPr sz="1500"/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3167063" y="2143125"/>
            <a:ext cx="2809875" cy="85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3901" y="1566577"/>
            <a:ext cx="6548751" cy="3018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idx="1" type="body"/>
          </p:nvPr>
        </p:nvSpPr>
        <p:spPr>
          <a:xfrm>
            <a:off x="363175" y="260650"/>
            <a:ext cx="8385900" cy="45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 sz="1400"/>
              <a:t>3. </a:t>
            </a:r>
            <a:r>
              <a:rPr lang="vi" sz="1400"/>
              <a:t>Vào Source và mở file style.css =&gt; click biểu t</a:t>
            </a:r>
            <a:r>
              <a:rPr lang="vi" sz="1400"/>
              <a:t>ượng </a:t>
            </a:r>
            <a:r>
              <a:rPr b="1" lang="vi" sz="1400"/>
              <a:t>{ } </a:t>
            </a:r>
            <a:r>
              <a:rPr lang="vi" sz="1400"/>
              <a:t>để format code dễ đọc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vi" sz="1400"/>
              <a:t>4. </a:t>
            </a:r>
            <a:r>
              <a:rPr lang="vi" sz="1400"/>
              <a:t>Search (Ctrl + F), tìm tên animation trong file css. Tìm đến khi nào thấy keyframe có tên trùng với tên animation</a:t>
            </a:r>
            <a:endParaRPr sz="1400"/>
          </a:p>
        </p:txBody>
      </p:sp>
      <p:pic>
        <p:nvPicPr>
          <p:cNvPr id="142" name="Google Shape;142;p24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3167063" y="2143125"/>
            <a:ext cx="2809875" cy="85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45338" y="1454921"/>
            <a:ext cx="6221573" cy="3320425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4" name="Google Shape;144;p24"/>
          <p:cNvSpPr/>
          <p:nvPr/>
        </p:nvSpPr>
        <p:spPr>
          <a:xfrm>
            <a:off x="3281675" y="4579325"/>
            <a:ext cx="348000" cy="1959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363175" y="2371425"/>
            <a:ext cx="8520600" cy="24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vi" sz="1600"/>
              <a:t>Xây bố cục: áp dụng CSS3 grid </a:t>
            </a:r>
            <a:endParaRPr sz="1600"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vi"/>
              <a:t>Link tham khảo:</a:t>
            </a:r>
            <a:endParaRPr/>
          </a:p>
          <a:p>
            <a:pPr indent="-317500" lvl="2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vi"/>
              <a:t> </a:t>
            </a:r>
            <a:r>
              <a:rPr lang="vi" u="sng">
                <a:solidFill>
                  <a:schemeClr val="hlink"/>
                </a:solidFill>
                <a:hlinkClick r:id="rId3"/>
              </a:rPr>
              <a:t>grid-row / grid-column | CSS-Tricks</a:t>
            </a:r>
            <a:endParaRPr/>
          </a:p>
          <a:p>
            <a:pPr indent="-317500" lvl="2" marL="13716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vi" u="sng">
                <a:solidFill>
                  <a:schemeClr val="hlink"/>
                </a:solidFill>
                <a:hlinkClick r:id="rId4"/>
              </a:rPr>
              <a:t>https://css-tricks.com/snippets/css/complete-guide-grid/</a:t>
            </a:r>
            <a:r>
              <a:rPr lang="vi"/>
              <a:t> </a:t>
            </a:r>
            <a:endParaRPr/>
          </a:p>
          <a:p>
            <a:pPr indent="-3302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vi" sz="1600"/>
              <a:t>Phần overlay (phần nền màu đen nhạt phủ lên) : áp dụng position</a:t>
            </a:r>
            <a:endParaRPr sz="1600"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vi"/>
              <a:t>hi</a:t>
            </a:r>
            <a:r>
              <a:rPr lang="vi"/>
              <a:t>ệu ứng </a:t>
            </a:r>
            <a:r>
              <a:rPr lang="vi"/>
              <a:t>hover: translateY(),  translate()</a:t>
            </a:r>
            <a:endParaRPr/>
          </a:p>
          <a:p>
            <a:pPr indent="-3302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vi" sz="1600"/>
              <a:t>Hiệu ứng vệt sáng khi hover:</a:t>
            </a:r>
            <a:endParaRPr sz="1600"/>
          </a:p>
          <a:p>
            <a:pPr indent="-3175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vi"/>
              <a:t>Link tham khảo: </a:t>
            </a:r>
            <a:r>
              <a:rPr lang="vi" u="sng">
                <a:solidFill>
                  <a:schemeClr val="hlink"/>
                </a:solidFill>
                <a:hlinkClick r:id="rId5"/>
              </a:rPr>
              <a:t>https://codepen.io/Khloe1425/pen/dyJvOXg</a:t>
            </a:r>
            <a:r>
              <a:rPr lang="vi"/>
              <a:t> </a:t>
            </a:r>
            <a:endParaRPr/>
          </a:p>
        </p:txBody>
      </p:sp>
      <p:pic>
        <p:nvPicPr>
          <p:cNvPr id="150" name="Google Shape;150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13452" y="175900"/>
            <a:ext cx="4321100" cy="206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5"/>
          <p:cNvPicPr preferRelativeResize="0"/>
          <p:nvPr/>
        </p:nvPicPr>
        <p:blipFill>
          <a:blip r:embed="rId7">
            <a:alphaModFix amt="9000"/>
          </a:blip>
          <a:stretch>
            <a:fillRect/>
          </a:stretch>
        </p:blipFill>
        <p:spPr>
          <a:xfrm>
            <a:off x="3298713" y="1842225"/>
            <a:ext cx="2809875" cy="85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 txBox="1"/>
          <p:nvPr>
            <p:ph idx="1" type="body"/>
          </p:nvPr>
        </p:nvSpPr>
        <p:spPr>
          <a:xfrm>
            <a:off x="311700" y="401825"/>
            <a:ext cx="3858600" cy="41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 sz="2300"/>
              <a:t>Thư viện popup hình ảnh</a:t>
            </a:r>
            <a:endParaRPr sz="2300"/>
          </a:p>
          <a:p>
            <a:pPr indent="-30956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vi" sz="1500"/>
              <a:t>Thư viện popup gallery: . </a:t>
            </a:r>
            <a:endParaRPr b="1" sz="1500"/>
          </a:p>
          <a:p>
            <a:pPr indent="-30956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vi" sz="1500"/>
              <a:t>Trang chủ thư viện: </a:t>
            </a:r>
            <a:r>
              <a:rPr lang="vi" sz="1500" u="sng">
                <a:solidFill>
                  <a:schemeClr val="hlink"/>
                </a:solidFill>
                <a:hlinkClick r:id="rId3"/>
              </a:rPr>
              <a:t>https://fancyapps.com/docs/ui/fancybox/</a:t>
            </a:r>
            <a:r>
              <a:rPr lang="vi" sz="1500"/>
              <a:t> </a:t>
            </a:r>
            <a:endParaRPr sz="1500"/>
          </a:p>
          <a:p>
            <a:pPr indent="-30956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vi" sz="1500"/>
              <a:t>CDN cài đặt: </a:t>
            </a:r>
            <a:r>
              <a:rPr lang="vi" sz="1500" u="sng">
                <a:solidFill>
                  <a:schemeClr val="hlink"/>
                </a:solidFill>
                <a:hlinkClick r:id="rId4"/>
              </a:rPr>
              <a:t>https://fancyapps.com/docs/ui/installation#cdn</a:t>
            </a:r>
            <a:r>
              <a:rPr lang="vi" sz="1500"/>
              <a:t> </a:t>
            </a:r>
            <a:endParaRPr sz="1500"/>
          </a:p>
          <a:p>
            <a:pPr indent="-30956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vi" sz="1500"/>
              <a:t>Demo Gallery: </a:t>
            </a:r>
            <a:r>
              <a:rPr lang="vi" sz="1500" u="sng">
                <a:solidFill>
                  <a:schemeClr val="hlink"/>
                </a:solidFill>
                <a:hlinkClick r:id="rId5"/>
              </a:rPr>
              <a:t>https://fancyapps.com/docs/ui/fancybox/plugins/image#gallery-of-images</a:t>
            </a:r>
            <a:r>
              <a:rPr lang="vi" sz="1500"/>
              <a:t> </a:t>
            </a:r>
            <a:endParaRPr sz="1500"/>
          </a:p>
          <a:p>
            <a:pPr indent="-30956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vi" sz="1500"/>
              <a:t>Demo code mẫu: </a:t>
            </a:r>
            <a:r>
              <a:rPr lang="vi" sz="1500" u="sng">
                <a:solidFill>
                  <a:schemeClr val="hlink"/>
                </a:solidFill>
                <a:hlinkClick r:id="rId6"/>
              </a:rPr>
              <a:t>https://codesandbox.io/s/demo-fancybox-samar-v2-em78r6?file=/index.html</a:t>
            </a:r>
            <a:r>
              <a:rPr lang="vi" sz="1500"/>
              <a:t> </a:t>
            </a:r>
            <a:endParaRPr sz="15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72000" y="2000475"/>
            <a:ext cx="4402350" cy="2323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>
            <p:ph idx="1" type="body"/>
          </p:nvPr>
        </p:nvSpPr>
        <p:spPr>
          <a:xfrm>
            <a:off x="363175" y="2823875"/>
            <a:ext cx="8520600" cy="19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vi"/>
              <a:t>Sử dụng thư viện carousel:</a:t>
            </a:r>
            <a:r>
              <a:rPr lang="vi" sz="1300"/>
              <a:t> (nên dùng thư viện </a:t>
            </a:r>
            <a:r>
              <a:rPr lang="vi" sz="1300"/>
              <a:t>owlcarousel vì dễ chỉnh css</a:t>
            </a:r>
            <a:r>
              <a:rPr lang="vi" sz="1300"/>
              <a:t>)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vi" sz="1300" u="sng">
                <a:solidFill>
                  <a:schemeClr val="hlink"/>
                </a:solidFill>
                <a:hlinkClick r:id="rId3"/>
              </a:rPr>
              <a:t>https://kenwheeler.github.io/slick/</a:t>
            </a:r>
            <a:r>
              <a:rPr lang="vi" sz="1300"/>
              <a:t> </a:t>
            </a:r>
            <a:endParaRPr b="1" sz="2700">
              <a:solidFill>
                <a:srgbClr val="FFFFFF"/>
              </a:solidFill>
              <a:highlight>
                <a:srgbClr val="3498DB"/>
              </a:highlight>
              <a:latin typeface="Pacifico"/>
              <a:ea typeface="Pacifico"/>
              <a:cs typeface="Pacifico"/>
              <a:sym typeface="Pacific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vi" sz="1300" u="sng">
                <a:solidFill>
                  <a:schemeClr val="hlink"/>
                </a:solidFill>
                <a:hlinkClick r:id="rId4"/>
              </a:rPr>
              <a:t>https://swiperjs.com/</a:t>
            </a:r>
            <a:r>
              <a:rPr lang="vi" sz="1300"/>
              <a:t> </a:t>
            </a:r>
            <a:endParaRPr sz="13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vi" sz="1300"/>
              <a:t>Demo: </a:t>
            </a:r>
            <a:r>
              <a:rPr lang="vi" sz="1300" u="sng">
                <a:solidFill>
                  <a:schemeClr val="hlink"/>
                </a:solidFill>
                <a:hlinkClick r:id="rId5"/>
              </a:rPr>
              <a:t>https://codesandbox.io/s/demo-swiper-forked-dluqcn</a:t>
            </a:r>
            <a:r>
              <a:rPr lang="vi" sz="1300"/>
              <a:t> 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vi" sz="1300" u="sng">
                <a:solidFill>
                  <a:schemeClr val="hlink"/>
                </a:solidFill>
                <a:hlinkClick r:id="rId6"/>
              </a:rPr>
              <a:t>https://owlcarousel2.github.io/OwlCarousel2/</a:t>
            </a:r>
            <a:r>
              <a:rPr lang="vi" sz="1300"/>
              <a:t> </a:t>
            </a:r>
            <a:endParaRPr sz="13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vi" sz="1300"/>
              <a:t>Demo : </a:t>
            </a:r>
            <a:r>
              <a:rPr lang="vi" sz="1300" u="sng">
                <a:solidFill>
                  <a:schemeClr val="hlink"/>
                </a:solidFill>
                <a:hlinkClick r:id="rId7"/>
              </a:rPr>
              <a:t>https://codesandbox.io/s/demo-owl-carousel-pft929</a:t>
            </a:r>
            <a:r>
              <a:rPr lang="vi" sz="1300"/>
              <a:t> 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163" name="Google Shape;163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814963" y="392475"/>
            <a:ext cx="5514075" cy="201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7"/>
          <p:cNvPicPr preferRelativeResize="0"/>
          <p:nvPr/>
        </p:nvPicPr>
        <p:blipFill>
          <a:blip r:embed="rId9">
            <a:alphaModFix amt="9000"/>
          </a:blip>
          <a:stretch>
            <a:fillRect/>
          </a:stretch>
        </p:blipFill>
        <p:spPr>
          <a:xfrm>
            <a:off x="3167063" y="2143125"/>
            <a:ext cx="2809875" cy="85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/>
          <p:nvPr>
            <p:ph idx="1" type="body"/>
          </p:nvPr>
        </p:nvSpPr>
        <p:spPr>
          <a:xfrm>
            <a:off x="363175" y="2823875"/>
            <a:ext cx="8520600" cy="19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vi"/>
              <a:t>Sử dụng thư viện backtotop:</a:t>
            </a:r>
            <a:r>
              <a:rPr lang="vi" sz="1300"/>
              <a:t> </a:t>
            </a:r>
            <a:endParaRPr b="1" sz="2700">
              <a:solidFill>
                <a:srgbClr val="FFFFFF"/>
              </a:solidFill>
              <a:highlight>
                <a:srgbClr val="3498DB"/>
              </a:highlight>
              <a:latin typeface="Pacifico"/>
              <a:ea typeface="Pacifico"/>
              <a:cs typeface="Pacifico"/>
              <a:sym typeface="Pacific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vi" sz="1300" u="sng">
                <a:solidFill>
                  <a:schemeClr val="hlink"/>
                </a:solidFill>
                <a:hlinkClick r:id="rId3"/>
              </a:rPr>
              <a:t>https://codyhouse.co/gem/back-to-top/</a:t>
            </a:r>
            <a:r>
              <a:rPr lang="vi" sz="1300"/>
              <a:t> 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170" name="Google Shape;17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7350" y="506450"/>
            <a:ext cx="1790700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8"/>
          <p:cNvPicPr preferRelativeResize="0"/>
          <p:nvPr/>
        </p:nvPicPr>
        <p:blipFill>
          <a:blip r:embed="rId5">
            <a:alphaModFix amt="9000"/>
          </a:blip>
          <a:stretch>
            <a:fillRect/>
          </a:stretch>
        </p:blipFill>
        <p:spPr>
          <a:xfrm>
            <a:off x="3167063" y="2143125"/>
            <a:ext cx="2809875" cy="85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657900" y="498300"/>
            <a:ext cx="4557000" cy="40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600">
                <a:solidFill>
                  <a:schemeClr val="dk1"/>
                </a:solidFill>
              </a:rPr>
              <a:t>Video hướng dẫn cài đặt font:</a:t>
            </a:r>
            <a:endParaRPr b="1" sz="1600">
              <a:solidFill>
                <a:schemeClr val="dk1"/>
              </a:solidFill>
            </a:endParaRPr>
          </a:p>
          <a:p>
            <a:pPr indent="-3302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➢"/>
            </a:pPr>
            <a:r>
              <a:rPr b="1" lang="vi" sz="1600">
                <a:solidFill>
                  <a:schemeClr val="dk1"/>
                </a:solidFill>
              </a:rPr>
              <a:t>Font chữ </a:t>
            </a:r>
            <a:r>
              <a:rPr b="1" lang="vi" sz="1600" u="sng">
                <a:solidFill>
                  <a:schemeClr val="hlink"/>
                </a:solidFill>
                <a:hlinkClick r:id="rId3"/>
              </a:rPr>
              <a:t>https://youtu.be/Nj4l5TaGrn8</a:t>
            </a:r>
            <a:r>
              <a:rPr b="1" lang="vi" sz="1600">
                <a:solidFill>
                  <a:schemeClr val="dk1"/>
                </a:solidFill>
              </a:rPr>
              <a:t> </a:t>
            </a:r>
            <a:endParaRPr b="1" sz="1600">
              <a:solidFill>
                <a:schemeClr val="dk1"/>
              </a:solidFill>
            </a:endParaRPr>
          </a:p>
          <a:p>
            <a:pPr indent="-3302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➢"/>
            </a:pPr>
            <a:r>
              <a:rPr b="1" lang="vi" sz="1600">
                <a:solidFill>
                  <a:schemeClr val="dk1"/>
                </a:solidFill>
              </a:rPr>
              <a:t>Font icon: </a:t>
            </a:r>
            <a:r>
              <a:rPr b="1" lang="vi" sz="1600" u="sng">
                <a:solidFill>
                  <a:schemeClr val="hlink"/>
                </a:solidFill>
                <a:hlinkClick r:id="rId4"/>
              </a:rPr>
              <a:t>https://youtu.be/xkB15XVbf1I</a:t>
            </a:r>
            <a:r>
              <a:rPr b="1" lang="vi" sz="1600">
                <a:solidFill>
                  <a:schemeClr val="dk1"/>
                </a:solidFill>
              </a:rPr>
              <a:t> 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600">
                <a:solidFill>
                  <a:schemeClr val="dk1"/>
                </a:solidFill>
              </a:rPr>
              <a:t>Các font icon cho bài tập (bài tập dùng 3 font icon)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vi" sz="1600">
                <a:solidFill>
                  <a:schemeClr val="dk1"/>
                </a:solidFill>
              </a:rPr>
              <a:t>Font Awesome: Thêm font như bài Meipaly trên lớp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b="1" lang="vi" sz="1600">
                <a:solidFill>
                  <a:schemeClr val="dk1"/>
                </a:solidFill>
              </a:rPr>
              <a:t>Line Awesome: </a:t>
            </a:r>
            <a:r>
              <a:rPr b="1" lang="vi" sz="1600" u="sng">
                <a:solidFill>
                  <a:schemeClr val="hlink"/>
                </a:solidFill>
                <a:hlinkClick r:id="rId5"/>
              </a:rPr>
              <a:t>https://icons8.com/line-awesome</a:t>
            </a:r>
            <a:r>
              <a:rPr b="1" lang="vi" sz="1600">
                <a:solidFill>
                  <a:schemeClr val="dk1"/>
                </a:solidFill>
              </a:rPr>
              <a:t>  (xem hình kế bên)</a:t>
            </a:r>
            <a:endParaRPr b="1" sz="1600">
              <a:solidFill>
                <a:schemeClr val="dk1"/>
              </a:solidFill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33925" y="1851334"/>
            <a:ext cx="2180750" cy="69862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/>
          <p:nvPr/>
        </p:nvSpPr>
        <p:spPr>
          <a:xfrm>
            <a:off x="5874250" y="2006250"/>
            <a:ext cx="1012800" cy="4575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43597" y="2755699"/>
            <a:ext cx="3157652" cy="196415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/>
          <p:nvPr/>
        </p:nvSpPr>
        <p:spPr>
          <a:xfrm>
            <a:off x="5611750" y="4181975"/>
            <a:ext cx="2568900" cy="4575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8">
            <a:alphaModFix amt="9000"/>
          </a:blip>
          <a:stretch>
            <a:fillRect/>
          </a:stretch>
        </p:blipFill>
        <p:spPr>
          <a:xfrm>
            <a:off x="3167063" y="2143125"/>
            <a:ext cx="2809875" cy="8572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/>
          <p:nvPr/>
        </p:nvSpPr>
        <p:spPr>
          <a:xfrm>
            <a:off x="6955625" y="1921575"/>
            <a:ext cx="33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endParaRPr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6405463" y="3862150"/>
            <a:ext cx="33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2</a:t>
            </a:r>
            <a:endParaRPr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3090050" y="1714500"/>
            <a:ext cx="2809875" cy="85725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657900" y="213400"/>
            <a:ext cx="8486100" cy="40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700">
                <a:solidFill>
                  <a:schemeClr val="dk1"/>
                </a:solidFill>
              </a:rPr>
              <a:t>3. Flaticon</a:t>
            </a:r>
            <a:endParaRPr b="1" sz="17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500">
                <a:solidFill>
                  <a:schemeClr val="dk1"/>
                </a:solidFill>
              </a:rPr>
              <a:t>Cài đặt:</a:t>
            </a:r>
            <a:r>
              <a:rPr lang="vi" sz="1500">
                <a:solidFill>
                  <a:schemeClr val="dk1"/>
                </a:solidFill>
              </a:rPr>
              <a:t> </a:t>
            </a:r>
            <a:endParaRPr sz="15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" sz="1500">
                <a:solidFill>
                  <a:schemeClr val="dk1"/>
                </a:solidFill>
              </a:rPr>
              <a:t>1.  F12 kiểm tra code của trang Samar</a:t>
            </a:r>
            <a:endParaRPr sz="15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" sz="1500">
                <a:solidFill>
                  <a:schemeClr val="dk1"/>
                </a:solidFill>
              </a:rPr>
              <a:t>2. Chọn tab Sources và tìm đến folder flaticon như hình bên dưới</a:t>
            </a:r>
            <a:endParaRPr sz="15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" sz="1500">
                <a:solidFill>
                  <a:schemeClr val="dk1"/>
                </a:solidFill>
              </a:rPr>
              <a:t>3. T</a:t>
            </a:r>
            <a:r>
              <a:rPr lang="vi" sz="1500">
                <a:solidFill>
                  <a:schemeClr val="dk1"/>
                </a:solidFill>
              </a:rPr>
              <a:t>ải 2 file flaticon.css </a:t>
            </a:r>
            <a:r>
              <a:rPr lang="vi" sz="1500">
                <a:solidFill>
                  <a:schemeClr val="dk1"/>
                </a:solidFill>
              </a:rPr>
              <a:t>(chuột phải vô file =&gt; Save As)</a:t>
            </a:r>
            <a:r>
              <a:rPr lang="vi" sz="1500">
                <a:solidFill>
                  <a:schemeClr val="dk1"/>
                </a:solidFill>
              </a:rPr>
              <a:t> và Flaticon.woff2 (chuột phải vô file =&gt; Open in New Tab =&gt; Save </a:t>
            </a:r>
            <a:r>
              <a:rPr lang="vi" sz="1500">
                <a:solidFill>
                  <a:schemeClr val="dk1"/>
                </a:solidFill>
              </a:rPr>
              <a:t>as</a:t>
            </a:r>
            <a:r>
              <a:rPr lang="vi" sz="1500">
                <a:solidFill>
                  <a:schemeClr val="dk1"/>
                </a:solidFill>
              </a:rPr>
              <a:t>)</a:t>
            </a:r>
            <a:endParaRPr sz="15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" sz="1500">
                <a:solidFill>
                  <a:schemeClr val="dk1"/>
                </a:solidFill>
              </a:rPr>
              <a:t>4. Lưu 2 file này chung 1 folder như h</a:t>
            </a:r>
            <a:r>
              <a:rPr lang="vi" sz="1500">
                <a:solidFill>
                  <a:schemeClr val="dk1"/>
                </a:solidFill>
              </a:rPr>
              <a:t>ình folder bên dưới</a:t>
            </a:r>
            <a:r>
              <a:rPr lang="vi" sz="1500">
                <a:solidFill>
                  <a:schemeClr val="dk1"/>
                </a:solidFill>
              </a:rPr>
              <a:t>. Sau đó import file </a:t>
            </a:r>
            <a:r>
              <a:rPr lang="vi" sz="1500">
                <a:solidFill>
                  <a:schemeClr val="dk1"/>
                </a:solidFill>
              </a:rPr>
              <a:t>flaticon.css </a:t>
            </a:r>
            <a:r>
              <a:rPr lang="vi" sz="1500">
                <a:solidFill>
                  <a:schemeClr val="dk1"/>
                </a:solidFill>
              </a:rPr>
              <a:t>vào file </a:t>
            </a:r>
            <a:r>
              <a:rPr lang="vi" sz="1700">
                <a:solidFill>
                  <a:schemeClr val="dk1"/>
                </a:solidFill>
              </a:rPr>
              <a:t>html (không cần import file font </a:t>
            </a:r>
            <a:r>
              <a:rPr lang="vi" sz="1500">
                <a:solidFill>
                  <a:schemeClr val="dk1"/>
                </a:solidFill>
              </a:rPr>
              <a:t>Flaticon.woff2 )</a:t>
            </a:r>
            <a:endParaRPr sz="17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3925" y="2309500"/>
            <a:ext cx="5166475" cy="260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131650" y="1645550"/>
            <a:ext cx="8768400" cy="324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vi"/>
              <a:t>Hiệu ứng khi hover vào menu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vi"/>
              <a:t>Áp dụng CSS3: transform - translateY, animation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vi"/>
              <a:t>Keyword search: rolling effect css (demo tham khảo: </a:t>
            </a:r>
            <a:r>
              <a:rPr lang="vi" u="sng">
                <a:solidFill>
                  <a:schemeClr val="hlink"/>
                </a:solidFill>
                <a:hlinkClick r:id="rId3"/>
              </a:rPr>
              <a:t>https://codepen.io/Khloe1425/pen/ZEevJxp</a:t>
            </a:r>
            <a:r>
              <a:rPr lang="vi"/>
              <a:t> 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vi"/>
              <a:t>Button “GET A QUOTE”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vi"/>
              <a:t>Áp dụng CSS3 : linear-gradient, background-position, background-size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vi"/>
              <a:t>Link tham khảo </a:t>
            </a:r>
            <a:r>
              <a:rPr b="1" lang="vi" sz="13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linear-gradient() tạo màu trải:</a:t>
            </a:r>
            <a:endParaRPr b="1" sz="13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300"/>
              <a:buFont typeface="Arial"/>
              <a:buChar char="■"/>
            </a:pPr>
            <a:r>
              <a:rPr lang="vi" sz="13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linear-gradient() - CSS: Cascading Style Sheets</a:t>
            </a:r>
            <a:endParaRPr sz="13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300"/>
              <a:buFont typeface="Arial"/>
              <a:buChar char="○"/>
            </a:pPr>
            <a:r>
              <a:rPr lang="vi" sz="13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Code mẫu button linear-gradient: </a:t>
            </a:r>
            <a:r>
              <a:rPr lang="vi" sz="13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https://codepen.io/Khloe1425/pen/NWjqMxE</a:t>
            </a:r>
            <a:endParaRPr sz="13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300"/>
              <a:buFont typeface="Arial"/>
              <a:buChar char="○"/>
            </a:pPr>
            <a:r>
              <a:rPr lang="vi" sz="13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Trang web giúp gợi ý các mẫu button gradient: </a:t>
            </a:r>
            <a:r>
              <a:rPr lang="vi" sz="13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Gradient Backgrounds – 🌈 The Best Gradient Sites All in One Place</a:t>
            </a:r>
            <a:r>
              <a:rPr lang="vi" sz="13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4225" y="648476"/>
            <a:ext cx="8183274" cy="60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8">
            <a:alphaModFix amt="9000"/>
          </a:blip>
          <a:stretch>
            <a:fillRect/>
          </a:stretch>
        </p:blipFill>
        <p:spPr>
          <a:xfrm>
            <a:off x="3483738" y="889675"/>
            <a:ext cx="2809875" cy="85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13" y="376125"/>
            <a:ext cx="85206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vi"/>
              <a:t>Hiệu ứng chuyển động của chữ và hình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vi"/>
              <a:t>Video hướng dẫn cài đặt: </a:t>
            </a:r>
            <a:r>
              <a:rPr lang="vi" u="sng">
                <a:solidFill>
                  <a:schemeClr val="hlink"/>
                </a:solidFill>
                <a:hlinkClick r:id="rId3"/>
              </a:rPr>
              <a:t>https://youtu.be/TA5LMq7y6ZU</a:t>
            </a:r>
            <a:r>
              <a:rPr lang="vi"/>
              <a:t>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vi" sz="1600"/>
              <a:t>Thư viện: </a:t>
            </a:r>
            <a:r>
              <a:rPr lang="vi" sz="1600" u="sng">
                <a:solidFill>
                  <a:schemeClr val="hlink"/>
                </a:solidFill>
                <a:hlinkClick r:id="rId4"/>
              </a:rPr>
              <a:t>https://animate.style/</a:t>
            </a:r>
            <a:r>
              <a:rPr lang="vi" sz="1600"/>
              <a:t>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vi" sz="1600"/>
              <a:t>Để biết tên hiệu ứng của thư viện animate đang áp dụng cho thẻ: 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vi" sz="1600"/>
              <a:t>F12 xem tên class của thẻ như hình bên dưới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vi" sz="1600"/>
              <a:t>Dựa vào hướng dẫn sử dụng của thư viện để biết cách dùng của các class này</a:t>
            </a:r>
            <a:br>
              <a:rPr lang="vi" sz="1600"/>
            </a:br>
            <a:endParaRPr sz="1600"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5">
            <a:alphaModFix amt="9000"/>
          </a:blip>
          <a:stretch>
            <a:fillRect/>
          </a:stretch>
        </p:blipFill>
        <p:spPr>
          <a:xfrm>
            <a:off x="3167063" y="2143125"/>
            <a:ext cx="2809875" cy="85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74938" y="2198625"/>
            <a:ext cx="6794127" cy="273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63175" y="3403250"/>
            <a:ext cx="85206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vi"/>
              <a:t>Hiệu ứng khi hover vào c</a:t>
            </a:r>
            <a:r>
              <a:rPr lang="vi"/>
              <a:t>ác khối nội dung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vi" sz="1600"/>
              <a:t>Áp dụng CSS3:  transform - translateY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vi" sz="1500"/>
              <a:t>Áp dụng: border-image</a:t>
            </a:r>
            <a:r>
              <a:rPr lang="vi"/>
              <a:t> (</a:t>
            </a:r>
            <a:r>
              <a:rPr lang="vi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https://developer.mozilla.org/en-US/docs/Web/CSS/border-image</a:t>
            </a:r>
            <a:r>
              <a:rPr lang="vi"/>
              <a:t> )</a:t>
            </a:r>
            <a:br>
              <a:rPr lang="vi"/>
            </a:b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96013" y="231150"/>
            <a:ext cx="6151977" cy="317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5">
            <a:alphaModFix amt="9000"/>
          </a:blip>
          <a:stretch>
            <a:fillRect/>
          </a:stretch>
        </p:blipFill>
        <p:spPr>
          <a:xfrm>
            <a:off x="854325" y="1500200"/>
            <a:ext cx="7288075" cy="222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9"/>
          <p:cNvPicPr preferRelativeResize="0"/>
          <p:nvPr/>
        </p:nvPicPr>
        <p:blipFill>
          <a:blip r:embed="rId3">
            <a:alphaModFix amt="9000"/>
          </a:blip>
          <a:stretch>
            <a:fillRect/>
          </a:stretch>
        </p:blipFill>
        <p:spPr>
          <a:xfrm>
            <a:off x="1412803" y="1607925"/>
            <a:ext cx="6195050" cy="1890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187525" y="237675"/>
            <a:ext cx="8800200" cy="40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vi" sz="1500"/>
              <a:t>Hiệu ứng load nội dung bên trái và phải khi scroll xuống</a:t>
            </a:r>
            <a:endParaRPr sz="1500"/>
          </a:p>
          <a:p>
            <a:pPr indent="-3111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vi" sz="1300"/>
              <a:t>Thư viện </a:t>
            </a:r>
            <a:r>
              <a:rPr b="1" lang="vi" sz="1300"/>
              <a:t>wowjs : </a:t>
            </a:r>
            <a:endParaRPr b="1" sz="1300"/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vi" sz="1300"/>
              <a:t>Trang chủ: </a:t>
            </a:r>
            <a:r>
              <a:rPr lang="vi" sz="1200" u="sng">
                <a:solidFill>
                  <a:schemeClr val="hlink"/>
                </a:solidFill>
                <a:hlinkClick r:id="rId4"/>
              </a:rPr>
              <a:t>WOW.js</a:t>
            </a:r>
            <a:r>
              <a:rPr lang="vi" sz="1200"/>
              <a:t> </a:t>
            </a:r>
            <a:endParaRPr sz="1200"/>
          </a:p>
          <a:p>
            <a:pPr indent="-3238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vi" sz="1200"/>
              <a:t>Hướng dẫn: </a:t>
            </a:r>
            <a:r>
              <a:rPr lang="vi" sz="1300" u="sng">
                <a:solidFill>
                  <a:schemeClr val="hlink"/>
                </a:solidFill>
                <a:hlinkClick r:id="rId5"/>
              </a:rPr>
              <a:t>wow.js — Documentation</a:t>
            </a:r>
            <a:endParaRPr sz="1300"/>
          </a:p>
          <a:p>
            <a:pPr indent="-3111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vi" sz="1300"/>
              <a:t>Download: </a:t>
            </a:r>
            <a:r>
              <a:rPr lang="vi" sz="1300" u="sng">
                <a:solidFill>
                  <a:schemeClr val="hlink"/>
                </a:solidFill>
                <a:hlinkClick r:id="rId6"/>
              </a:rPr>
              <a:t>https://github.com/graingert/wow</a:t>
            </a:r>
            <a:r>
              <a:rPr lang="vi" sz="1300"/>
              <a:t> </a:t>
            </a:r>
            <a:endParaRPr sz="1300"/>
          </a:p>
          <a:p>
            <a:pPr indent="-3111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vi" sz="1300"/>
              <a:t>Video hướng dẫn cài đặt: </a:t>
            </a:r>
            <a:r>
              <a:rPr lang="vi" sz="1300" u="sng">
                <a:solidFill>
                  <a:schemeClr val="hlink"/>
                </a:solidFill>
                <a:hlinkClick r:id="rId7"/>
              </a:rPr>
              <a:t>https://youtu.be/zQSe8HBq_TQ</a:t>
            </a:r>
            <a:r>
              <a:rPr lang="vi" sz="1300"/>
              <a:t> </a:t>
            </a:r>
            <a:endParaRPr sz="1300"/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vi" sz="1300"/>
              <a:t> Thư viện wowjs sử dụng thư viên </a:t>
            </a:r>
            <a:r>
              <a:rPr lang="vi" sz="1400" u="sng">
                <a:solidFill>
                  <a:schemeClr val="accent5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animate.style</a:t>
            </a:r>
            <a:r>
              <a:rPr lang="vi" sz="1300"/>
              <a:t> để làm hiệu ứng</a:t>
            </a:r>
            <a:endParaRPr sz="13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vi" sz="1400"/>
              <a:t>Để biết hiệu ứng đang áp dụng cho thẻ: 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vi"/>
              <a:t>F12 xem tên class, thuộc tính data-  của thẻ như hình bên dưới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vi"/>
              <a:t>Dựa vào hướng dẫn sử dụng của thư viện để biết cách dùng của các class, thuộc tính này</a:t>
            </a:r>
            <a:endParaRPr sz="1300"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035259" y="2637875"/>
            <a:ext cx="3875141" cy="238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363175" y="2885450"/>
            <a:ext cx="85206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vi"/>
              <a:t>Áp dụng css: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vi"/>
              <a:t>căn giữa icon bằng line-height, text-align,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vi"/>
              <a:t>width - height b</a:t>
            </a:r>
            <a:r>
              <a:rPr lang="vi"/>
              <a:t>ằng nhau </a:t>
            </a:r>
            <a:r>
              <a:rPr lang="vi"/>
              <a:t>, border-radius:50% (tạo hình tròn)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vi"/>
              <a:t>Hiệu ứng chạy số khi scroll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vi"/>
              <a:t>Chạy nhiều lần:</a:t>
            </a:r>
            <a:br>
              <a:rPr lang="vi"/>
            </a:br>
            <a:r>
              <a:rPr lang="vi" u="sng">
                <a:solidFill>
                  <a:schemeClr val="hlink"/>
                </a:solidFill>
                <a:hlinkClick r:id="rId3"/>
              </a:rPr>
              <a:t>Counting Up To Numerical Values On Scroll - jQuery Countup.js</a:t>
            </a:r>
            <a:r>
              <a:rPr lang="vi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vi"/>
              <a:t>Nếu chạy 1 lần: </a:t>
            </a:r>
            <a:r>
              <a:rPr lang="vi" u="sng">
                <a:solidFill>
                  <a:schemeClr val="hlink"/>
                </a:solidFill>
                <a:hlinkClick r:id="rId4"/>
              </a:rPr>
              <a:t>https://github.com/ciromattia/jquery.counterup</a:t>
            </a:r>
            <a:r>
              <a:rPr lang="vi"/>
              <a:t> </a:t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63888" y="561250"/>
            <a:ext cx="6919173" cy="218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6">
            <a:alphaModFix amt="9000"/>
          </a:blip>
          <a:stretch>
            <a:fillRect/>
          </a:stretch>
        </p:blipFill>
        <p:spPr>
          <a:xfrm>
            <a:off x="3167050" y="930100"/>
            <a:ext cx="2809875" cy="85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363175" y="3403250"/>
            <a:ext cx="8520600" cy="142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vi"/>
              <a:t>Link demo hover: </a:t>
            </a:r>
            <a:r>
              <a:rPr lang="vi" u="sng">
                <a:solidFill>
                  <a:schemeClr val="hlink"/>
                </a:solidFill>
                <a:hlinkClick r:id="rId3"/>
              </a:rPr>
              <a:t>https://codepen.io/Khloe1425/pen/oNeGXZx</a:t>
            </a:r>
            <a:r>
              <a:rPr lang="vi"/>
              <a:t> </a:t>
            </a:r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2625" y="176800"/>
            <a:ext cx="3176399" cy="3098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1"/>
          <p:cNvPicPr preferRelativeResize="0"/>
          <p:nvPr/>
        </p:nvPicPr>
        <p:blipFill>
          <a:blip r:embed="rId5">
            <a:alphaModFix amt="9000"/>
          </a:blip>
          <a:stretch>
            <a:fillRect/>
          </a:stretch>
        </p:blipFill>
        <p:spPr>
          <a:xfrm>
            <a:off x="3167063" y="2143125"/>
            <a:ext cx="2809875" cy="85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